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7" r:id="rId4"/>
  </p:sldMasterIdLst>
  <p:notesMasterIdLst>
    <p:notesMasterId r:id="rId9"/>
  </p:notesMasterIdLst>
  <p:handoutMasterIdLst>
    <p:handoutMasterId r:id="rId10"/>
  </p:handoutMasterIdLst>
  <p:sldIdLst>
    <p:sldId id="3499" r:id="rId5"/>
    <p:sldId id="3522" r:id="rId6"/>
    <p:sldId id="3523" r:id="rId7"/>
    <p:sldId id="3530" r:id="rId8"/>
  </p:sldIdLst>
  <p:sldSz cx="9144000" cy="5143500" type="screen16x9"/>
  <p:notesSz cx="7102475" cy="9388475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gent Council" id="{C4918A99-F5BD-4F31-BA97-7FBBB235601D}">
          <p14:sldIdLst>
            <p14:sldId id="3499"/>
            <p14:sldId id="3522"/>
            <p14:sldId id="3523"/>
            <p14:sldId id="35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orient="horz" pos="3132">
          <p15:clr>
            <a:srgbClr val="A4A3A4"/>
          </p15:clr>
        </p15:guide>
        <p15:guide id="3" orient="horz" pos="218">
          <p15:clr>
            <a:srgbClr val="A4A3A4"/>
          </p15:clr>
        </p15:guide>
        <p15:guide id="4" orient="horz" pos="432">
          <p15:clr>
            <a:srgbClr val="A4A3A4"/>
          </p15:clr>
        </p15:guide>
        <p15:guide id="5" orient="horz" pos="516" userDrawn="1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187">
          <p15:clr>
            <a:srgbClr val="A4A3A4"/>
          </p15:clr>
        </p15:guide>
        <p15:guide id="8" orient="horz" pos="852" userDrawn="1">
          <p15:clr>
            <a:srgbClr val="A4A3A4"/>
          </p15:clr>
        </p15:guide>
        <p15:guide id="9" orient="horz" pos="2869">
          <p15:clr>
            <a:srgbClr val="A4A3A4"/>
          </p15:clr>
        </p15:guide>
        <p15:guide id="10" pos="2880">
          <p15:clr>
            <a:srgbClr val="A4A3A4"/>
          </p15:clr>
        </p15:guide>
        <p15:guide id="11" pos="5529">
          <p15:clr>
            <a:srgbClr val="A4A3A4"/>
          </p15:clr>
        </p15:guide>
        <p15:guide id="12" pos="240" userDrawn="1">
          <p15:clr>
            <a:srgbClr val="A4A3A4"/>
          </p15:clr>
        </p15:guide>
        <p15:guide id="13" pos="4608">
          <p15:clr>
            <a:srgbClr val="A4A3A4"/>
          </p15:clr>
        </p15:guide>
        <p15:guide id="1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BA00"/>
    <a:srgbClr val="0039A6"/>
    <a:srgbClr val="E11B22"/>
    <a:srgbClr val="FFFFFF"/>
    <a:srgbClr val="5CB6E4"/>
    <a:srgbClr val="000000"/>
    <a:srgbClr val="C9CAC8"/>
    <a:srgbClr val="E11B03"/>
    <a:srgbClr val="70126B"/>
    <a:srgbClr val="003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09" autoAdjust="0"/>
    <p:restoredTop sz="94674" autoAdjust="0"/>
  </p:normalViewPr>
  <p:slideViewPr>
    <p:cSldViewPr showGuides="1">
      <p:cViewPr varScale="1">
        <p:scale>
          <a:sx n="142" d="100"/>
          <a:sy n="142" d="100"/>
        </p:scale>
        <p:origin x="534" y="126"/>
      </p:cViewPr>
      <p:guideLst>
        <p:guide orient="horz" pos="1620"/>
        <p:guide orient="horz" pos="3132"/>
        <p:guide orient="horz" pos="218"/>
        <p:guide orient="horz" pos="432"/>
        <p:guide orient="horz" pos="516"/>
        <p:guide orient="horz" pos="648"/>
        <p:guide orient="horz" pos="1187"/>
        <p:guide orient="horz" pos="852"/>
        <p:guide orient="horz" pos="2869"/>
        <p:guide pos="2880"/>
        <p:guide pos="5529"/>
        <p:guide pos="240"/>
        <p:guide pos="4608"/>
        <p:guide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31323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736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1323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9051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31323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736" y="8919051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13232"/>
                </a:solidFill>
              </a:defRPr>
            </a:lvl1pPr>
          </a:lstStyle>
          <a:p>
            <a:fld id="{CE181127-C146-49BB-AC1B-FE0E3A9D5DC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4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31323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736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1323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2275" y="704850"/>
            <a:ext cx="6257925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997" y="4459526"/>
            <a:ext cx="5208482" cy="422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9051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31323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736" y="8919051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13232"/>
                </a:solidFill>
              </a:defRPr>
            </a:lvl1pPr>
          </a:lstStyle>
          <a:p>
            <a:fld id="{D1C7FB31-0C7B-4DF9-A9BC-6BD9C278B25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548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7FB31-0C7B-4DF9-A9BC-6BD9C278B25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797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Press Release – Will Review</a:t>
            </a:r>
            <a:br>
              <a:rPr lang="en-US" dirty="0"/>
            </a:br>
            <a:r>
              <a:rPr lang="en-US" dirty="0"/>
              <a:t>Equity In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7FB31-0C7B-4DF9-A9BC-6BD9C278B25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229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AA5814-C4A6-4209-8DFB-47878B1316A1}"/>
              </a:ext>
            </a:extLst>
          </p:cNvPr>
          <p:cNvSpPr/>
          <p:nvPr userDrawn="1"/>
        </p:nvSpPr>
        <p:spPr bwMode="auto">
          <a:xfrm>
            <a:off x="0" y="3790950"/>
            <a:ext cx="9296400" cy="135255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718EB7-C366-493E-8560-02AF024D2B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364" y="2302052"/>
            <a:ext cx="5972671" cy="13581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1FDDA7-3B22-42F6-88DE-C332CE99A3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003" y="697040"/>
            <a:ext cx="5971032" cy="13577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2D6BAD-692F-448A-9AFA-01B5C074405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3870947"/>
            <a:ext cx="7391400" cy="11925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BBB593D-A49C-4038-B883-2040E3BA6997}"/>
              </a:ext>
            </a:extLst>
          </p:cNvPr>
          <p:cNvSpPr/>
          <p:nvPr userDrawn="1"/>
        </p:nvSpPr>
        <p:spPr bwMode="auto">
          <a:xfrm>
            <a:off x="12700" y="0"/>
            <a:ext cx="3111500" cy="547832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108" charset="-128"/>
              </a:rPr>
              <a:t>Logos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108" charset="-128"/>
              </a:rPr>
              <a:t>TOP MENU: View &gt; Slide Master</a:t>
            </a:r>
          </a:p>
        </p:txBody>
      </p:sp>
    </p:spTree>
    <p:extLst>
      <p:ext uri="{BB962C8B-B14F-4D97-AF65-F5344CB8AC3E}">
        <p14:creationId xmlns:p14="http://schemas.microsoft.com/office/powerpoint/2010/main" val="700170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T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D4D5B9-D63E-49CF-9865-D2A54AEE76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" y="4533510"/>
            <a:ext cx="890587" cy="50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74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H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2A6C9E-4C83-4029-BEAE-2127DE4959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36"/>
          <a:stretch/>
        </p:blipFill>
        <p:spPr>
          <a:xfrm>
            <a:off x="366713" y="4427325"/>
            <a:ext cx="776287" cy="59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23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lth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F221F8-B37C-44D9-BAA7-7B3F12997A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3" y="4588442"/>
            <a:ext cx="1525587" cy="42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98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pro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66D598-862C-4B30-A01A-6A50E3CCC2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3" y="4589526"/>
            <a:ext cx="177263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64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orne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13" y="858442"/>
            <a:ext cx="8408457" cy="36104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25E6AB-AB54-495D-A339-ACEB56FD607B}"/>
              </a:ext>
            </a:extLst>
          </p:cNvPr>
          <p:cNvSpPr txBox="1"/>
          <p:nvPr userDrawn="1"/>
        </p:nvSpPr>
        <p:spPr>
          <a:xfrm>
            <a:off x="-2895600" y="4611131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E11B22"/>
                </a:solidFill>
                <a:latin typeface="Prelo Slab Medium" panose="02000503040000020004" pitchFamily="50" charset="0"/>
              </a:rPr>
              <a:t>Aon Attorneys Advantage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4B192F-E11E-47B4-9C7C-2B3F60DE48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777" y="4566906"/>
            <a:ext cx="294462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91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13" y="858442"/>
            <a:ext cx="8408457" cy="36104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25E6AB-AB54-495D-A339-ACEB56FD607B}"/>
              </a:ext>
            </a:extLst>
          </p:cNvPr>
          <p:cNvSpPr txBox="1"/>
          <p:nvPr userDrawn="1"/>
        </p:nvSpPr>
        <p:spPr>
          <a:xfrm>
            <a:off x="-2895601" y="4611131"/>
            <a:ext cx="3262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E11B22"/>
                </a:solidFill>
                <a:latin typeface="Prelo Slab Medium" panose="02000503040000020004" pitchFamily="50" charset="0"/>
              </a:rPr>
              <a:t>Aon Affinity Travel Practice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EFF5EE-3BDF-4A39-BA7E-794157016C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4587794"/>
            <a:ext cx="331041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46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13" y="858442"/>
            <a:ext cx="8408457" cy="36104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DA06BC-8A63-4AE8-BBB7-1142E806C5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0" y="4533953"/>
            <a:ext cx="1737360" cy="52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2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&amp;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13" y="858442"/>
            <a:ext cx="8408457" cy="36104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57AB23-28C4-4FA8-AB78-93D5EC0094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3" y="4580312"/>
            <a:ext cx="903287" cy="40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55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u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A71245-737B-4894-A456-67E9C8ACE3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57164"/>
            <a:ext cx="2209800" cy="62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12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urmark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6AB76C-9430-4190-9EEE-F7F185E5DA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3" y="4511806"/>
            <a:ext cx="2285999" cy="49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57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385F7CA-DC97-4D78-856A-382B826B3C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44" r="14228" b="24729"/>
          <a:stretch/>
        </p:blipFill>
        <p:spPr>
          <a:xfrm>
            <a:off x="-16769" y="1"/>
            <a:ext cx="916077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C4A643-0C70-8C46-BC56-C1FE110301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4405845"/>
            <a:ext cx="1993900" cy="4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89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on E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BCC6BC-5811-4394-A00D-BE4A140668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70" y="4507557"/>
            <a:ext cx="1874610" cy="40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26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136" y="857418"/>
            <a:ext cx="4040188" cy="333208"/>
          </a:xfrm>
        </p:spPr>
        <p:txBody>
          <a:bodyPr anchor="t"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136" y="1366631"/>
            <a:ext cx="4040188" cy="296346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9720" y="857418"/>
            <a:ext cx="4041775" cy="333208"/>
          </a:xfrm>
        </p:spPr>
        <p:txBody>
          <a:bodyPr anchor="t"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9720" y="1366631"/>
            <a:ext cx="4041775" cy="296346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0378" y="228600"/>
            <a:ext cx="8229600" cy="3905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53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471" y="228600"/>
            <a:ext cx="8408457" cy="3905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ody of water surrounded by trees&#10;&#10;Description generated with very high confidence">
            <a:extLst>
              <a:ext uri="{FF2B5EF4-FFF2-40B4-BE49-F238E27FC236}">
                <a16:creationId xmlns:a16="http://schemas.microsoft.com/office/drawing/2014/main" id="{D13FA828-5950-493B-81E9-B7C0AE89D4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3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D11FE7-26AD-46EF-966B-106D4A8F92E0}"/>
              </a:ext>
            </a:extLst>
          </p:cNvPr>
          <p:cNvSpPr/>
          <p:nvPr userDrawn="1"/>
        </p:nvSpPr>
        <p:spPr bwMode="auto">
          <a:xfrm>
            <a:off x="0" y="0"/>
            <a:ext cx="9144000" cy="5143499"/>
          </a:xfrm>
          <a:prstGeom prst="rect">
            <a:avLst/>
          </a:prstGeom>
          <a:solidFill>
            <a:srgbClr val="0039A6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B6FB96-C744-4F58-A739-EB1E1030D7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210" y="4469437"/>
            <a:ext cx="822960" cy="5011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6E2913-190B-4231-A726-B57893AA8C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70" y="4507557"/>
            <a:ext cx="1874610" cy="40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5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675D1DD-E276-4CA5-96F1-5A6213EACF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5000"/>
          <a:stretch/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D11FE7-26AD-46EF-966B-106D4A8F92E0}"/>
              </a:ext>
            </a:extLst>
          </p:cNvPr>
          <p:cNvSpPr/>
          <p:nvPr userDrawn="1"/>
        </p:nvSpPr>
        <p:spPr bwMode="auto">
          <a:xfrm>
            <a:off x="0" y="1"/>
            <a:ext cx="9144000" cy="5143499"/>
          </a:xfrm>
          <a:prstGeom prst="rect">
            <a:avLst/>
          </a:prstGeom>
          <a:solidFill>
            <a:srgbClr val="0039A6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B6FB96-C744-4F58-A739-EB1E1030D7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210" y="4469437"/>
            <a:ext cx="822960" cy="501188"/>
          </a:xfrm>
          <a:prstGeom prst="rect">
            <a:avLst/>
          </a:prstGeom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970C5BF1-DBCD-49D9-B941-655B8F749C87}"/>
              </a:ext>
            </a:extLst>
          </p:cNvPr>
          <p:cNvSpPr>
            <a:spLocks/>
          </p:cNvSpPr>
          <p:nvPr userDrawn="1"/>
        </p:nvSpPr>
        <p:spPr bwMode="auto">
          <a:xfrm>
            <a:off x="-29177" y="-7429"/>
            <a:ext cx="3495064" cy="5150929"/>
          </a:xfrm>
          <a:custGeom>
            <a:avLst/>
            <a:gdLst>
              <a:gd name="T0" fmla="*/ 0 w 2411"/>
              <a:gd name="T1" fmla="*/ 0 h 2166"/>
              <a:gd name="T2" fmla="*/ 1320 w 2411"/>
              <a:gd name="T3" fmla="*/ 0 h 2166"/>
              <a:gd name="T4" fmla="*/ 2319 w 2411"/>
              <a:gd name="T5" fmla="*/ 999 h 2166"/>
              <a:gd name="T6" fmla="*/ 2347 w 2411"/>
              <a:gd name="T7" fmla="*/ 1120 h 2166"/>
              <a:gd name="T8" fmla="*/ 1301 w 2411"/>
              <a:gd name="T9" fmla="*/ 2166 h 2166"/>
              <a:gd name="T10" fmla="*/ 0 w 2411"/>
              <a:gd name="T11" fmla="*/ 2166 h 2166"/>
              <a:gd name="T12" fmla="*/ 0 w 2411"/>
              <a:gd name="T13" fmla="*/ 0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1" h="2166">
                <a:moveTo>
                  <a:pt x="0" y="0"/>
                </a:moveTo>
                <a:cubicBezTo>
                  <a:pt x="1320" y="0"/>
                  <a:pt x="1320" y="0"/>
                  <a:pt x="1320" y="0"/>
                </a:cubicBezTo>
                <a:cubicBezTo>
                  <a:pt x="2319" y="999"/>
                  <a:pt x="2319" y="999"/>
                  <a:pt x="2319" y="999"/>
                </a:cubicBezTo>
                <a:cubicBezTo>
                  <a:pt x="2319" y="999"/>
                  <a:pt x="2411" y="1060"/>
                  <a:pt x="2347" y="1120"/>
                </a:cubicBezTo>
                <a:cubicBezTo>
                  <a:pt x="2283" y="1180"/>
                  <a:pt x="1301" y="2166"/>
                  <a:pt x="1301" y="2166"/>
                </a:cubicBezTo>
                <a:cubicBezTo>
                  <a:pt x="0" y="2166"/>
                  <a:pt x="0" y="2166"/>
                  <a:pt x="0" y="216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9804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977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EE343B5-A2B3-4588-808F-F96BA4D51CCF}"/>
              </a:ext>
            </a:extLst>
          </p:cNvPr>
          <p:cNvSpPr/>
          <p:nvPr userDrawn="1"/>
        </p:nvSpPr>
        <p:spPr bwMode="auto">
          <a:xfrm>
            <a:off x="0" y="-9526"/>
            <a:ext cx="9144000" cy="5162550"/>
          </a:xfrm>
          <a:prstGeom prst="rect">
            <a:avLst/>
          </a:prstGeom>
          <a:solidFill>
            <a:srgbClr val="5CB6E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C3729BC-C204-414F-8B24-7681C5BF0765}"/>
              </a:ext>
            </a:extLst>
          </p:cNvPr>
          <p:cNvSpPr>
            <a:spLocks/>
          </p:cNvSpPr>
          <p:nvPr userDrawn="1"/>
        </p:nvSpPr>
        <p:spPr bwMode="auto">
          <a:xfrm>
            <a:off x="0" y="-9526"/>
            <a:ext cx="3505201" cy="5162551"/>
          </a:xfrm>
          <a:custGeom>
            <a:avLst/>
            <a:gdLst>
              <a:gd name="T0" fmla="*/ 0 w 2411"/>
              <a:gd name="T1" fmla="*/ 0 h 2166"/>
              <a:gd name="T2" fmla="*/ 1320 w 2411"/>
              <a:gd name="T3" fmla="*/ 0 h 2166"/>
              <a:gd name="T4" fmla="*/ 2319 w 2411"/>
              <a:gd name="T5" fmla="*/ 999 h 2166"/>
              <a:gd name="T6" fmla="*/ 2347 w 2411"/>
              <a:gd name="T7" fmla="*/ 1120 h 2166"/>
              <a:gd name="T8" fmla="*/ 1301 w 2411"/>
              <a:gd name="T9" fmla="*/ 2166 h 2166"/>
              <a:gd name="T10" fmla="*/ 0 w 2411"/>
              <a:gd name="T11" fmla="*/ 2166 h 2166"/>
              <a:gd name="T12" fmla="*/ 0 w 2411"/>
              <a:gd name="T13" fmla="*/ 0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1" h="2166">
                <a:moveTo>
                  <a:pt x="0" y="0"/>
                </a:moveTo>
                <a:cubicBezTo>
                  <a:pt x="1320" y="0"/>
                  <a:pt x="1320" y="0"/>
                  <a:pt x="1320" y="0"/>
                </a:cubicBezTo>
                <a:cubicBezTo>
                  <a:pt x="2319" y="999"/>
                  <a:pt x="2319" y="999"/>
                  <a:pt x="2319" y="999"/>
                </a:cubicBezTo>
                <a:cubicBezTo>
                  <a:pt x="2319" y="999"/>
                  <a:pt x="2411" y="1060"/>
                  <a:pt x="2347" y="1120"/>
                </a:cubicBezTo>
                <a:cubicBezTo>
                  <a:pt x="2283" y="1180"/>
                  <a:pt x="1301" y="2166"/>
                  <a:pt x="1301" y="2166"/>
                </a:cubicBezTo>
                <a:cubicBezTo>
                  <a:pt x="0" y="2166"/>
                  <a:pt x="0" y="2166"/>
                  <a:pt x="0" y="2166"/>
                </a:cubicBezTo>
                <a:lnTo>
                  <a:pt x="0" y="0"/>
                </a:lnTo>
                <a:close/>
              </a:path>
            </a:pathLst>
          </a:custGeom>
          <a:solidFill>
            <a:srgbClr val="E11B2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4E69B4-E4F5-4424-94A1-16B630ADF0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542030"/>
            <a:ext cx="1729236" cy="39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10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385F7CA-DC97-4D78-856A-382B826B3C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44" r="14228" b="24729"/>
          <a:stretch/>
        </p:blipFill>
        <p:spPr>
          <a:xfrm>
            <a:off x="-16769" y="1"/>
            <a:ext cx="9160770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D11FE7-26AD-46EF-966B-106D4A8F92E0}"/>
              </a:ext>
            </a:extLst>
          </p:cNvPr>
          <p:cNvSpPr/>
          <p:nvPr userDrawn="1"/>
        </p:nvSpPr>
        <p:spPr bwMode="auto">
          <a:xfrm>
            <a:off x="0" y="-1"/>
            <a:ext cx="9144000" cy="5143499"/>
          </a:xfrm>
          <a:prstGeom prst="rect">
            <a:avLst/>
          </a:prstGeom>
          <a:solidFill>
            <a:srgbClr val="003D4D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C4A643-0C70-8C46-BC56-C1FE110301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4405845"/>
            <a:ext cx="1993900" cy="4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7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EE47E6D-9D63-4686-A6A6-D8E8EA099676}"/>
              </a:ext>
            </a:extLst>
          </p:cNvPr>
          <p:cNvSpPr/>
          <p:nvPr userDrawn="1"/>
        </p:nvSpPr>
        <p:spPr bwMode="auto">
          <a:xfrm>
            <a:off x="12700" y="13780"/>
            <a:ext cx="9144000" cy="5136070"/>
          </a:xfrm>
          <a:prstGeom prst="rect">
            <a:avLst/>
          </a:prstGeom>
          <a:solidFill>
            <a:srgbClr val="003D4D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435A078D-41BD-4547-AC69-1C79F2AD0D8B}"/>
              </a:ext>
            </a:extLst>
          </p:cNvPr>
          <p:cNvSpPr>
            <a:spLocks/>
          </p:cNvSpPr>
          <p:nvPr userDrawn="1"/>
        </p:nvSpPr>
        <p:spPr bwMode="auto">
          <a:xfrm>
            <a:off x="-1" y="-19050"/>
            <a:ext cx="3505201" cy="5162551"/>
          </a:xfrm>
          <a:custGeom>
            <a:avLst/>
            <a:gdLst>
              <a:gd name="T0" fmla="*/ 0 w 2411"/>
              <a:gd name="T1" fmla="*/ 0 h 2166"/>
              <a:gd name="T2" fmla="*/ 1320 w 2411"/>
              <a:gd name="T3" fmla="*/ 0 h 2166"/>
              <a:gd name="T4" fmla="*/ 2319 w 2411"/>
              <a:gd name="T5" fmla="*/ 999 h 2166"/>
              <a:gd name="T6" fmla="*/ 2347 w 2411"/>
              <a:gd name="T7" fmla="*/ 1120 h 2166"/>
              <a:gd name="T8" fmla="*/ 1301 w 2411"/>
              <a:gd name="T9" fmla="*/ 2166 h 2166"/>
              <a:gd name="T10" fmla="*/ 0 w 2411"/>
              <a:gd name="T11" fmla="*/ 2166 h 2166"/>
              <a:gd name="T12" fmla="*/ 0 w 2411"/>
              <a:gd name="T13" fmla="*/ 0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1" h="2166">
                <a:moveTo>
                  <a:pt x="0" y="0"/>
                </a:moveTo>
                <a:cubicBezTo>
                  <a:pt x="1320" y="0"/>
                  <a:pt x="1320" y="0"/>
                  <a:pt x="1320" y="0"/>
                </a:cubicBezTo>
                <a:cubicBezTo>
                  <a:pt x="2319" y="999"/>
                  <a:pt x="2319" y="999"/>
                  <a:pt x="2319" y="999"/>
                </a:cubicBezTo>
                <a:cubicBezTo>
                  <a:pt x="2319" y="999"/>
                  <a:pt x="2411" y="1060"/>
                  <a:pt x="2347" y="1120"/>
                </a:cubicBezTo>
                <a:cubicBezTo>
                  <a:pt x="2283" y="1180"/>
                  <a:pt x="1301" y="2166"/>
                  <a:pt x="1301" y="2166"/>
                </a:cubicBezTo>
                <a:cubicBezTo>
                  <a:pt x="0" y="2166"/>
                  <a:pt x="0" y="2166"/>
                  <a:pt x="0" y="2166"/>
                </a:cubicBezTo>
                <a:lnTo>
                  <a:pt x="0" y="0"/>
                </a:lnTo>
                <a:close/>
              </a:path>
            </a:pathLst>
          </a:custGeom>
          <a:solidFill>
            <a:srgbClr val="73B5E0">
              <a:alpha val="89804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08" charset="-128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06C214-15B6-2347-AC93-7A04287FB8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542030"/>
            <a:ext cx="1729236" cy="39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51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6713" y="2057301"/>
            <a:ext cx="8410575" cy="616744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lnSpc>
                <a:spcPct val="90000"/>
              </a:lnSpc>
              <a:defRPr sz="28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Sub–Section Divider: title copy 28 </a:t>
            </a:r>
            <a:r>
              <a:rPr lang="en-US" dirty="0" err="1"/>
              <a:t>pt</a:t>
            </a:r>
            <a:r>
              <a:rPr lang="en-US" dirty="0"/>
              <a:t> Arial Bold, 0.9 line spacing, no image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6803" y="2857402"/>
            <a:ext cx="840237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 sz="1800" baseline="0"/>
            </a:lvl1pPr>
          </a:lstStyle>
          <a:p>
            <a:r>
              <a:rPr lang="en-US" dirty="0">
                <a:solidFill>
                  <a:schemeClr val="tx1"/>
                </a:solidFill>
              </a:rPr>
              <a:t>Subtitle </a:t>
            </a:r>
            <a:r>
              <a:rPr lang="en-US" dirty="0"/>
              <a:t>is 18 </a:t>
            </a:r>
            <a:r>
              <a:rPr lang="en-US" dirty="0" err="1"/>
              <a:t>pt</a:t>
            </a:r>
            <a:r>
              <a:rPr lang="en-US" dirty="0"/>
              <a:t> Arial, line spacing single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 bwMode="white">
          <a:xfrm>
            <a:off x="366713" y="622738"/>
            <a:ext cx="8410575" cy="1261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9720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2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6713" y="228600"/>
            <a:ext cx="840845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858442"/>
            <a:ext cx="8408457" cy="361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369648" y="685801"/>
            <a:ext cx="8407640" cy="0"/>
          </a:xfrm>
          <a:prstGeom prst="line">
            <a:avLst/>
          </a:prstGeom>
          <a:noFill/>
          <a:ln w="9525">
            <a:solidFill>
              <a:srgbClr val="7DB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01678" y="4864784"/>
            <a:ext cx="353634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FA351-5A70-4EC9-BE2D-E8D941B01E50}" type="slidenum">
              <a:rPr lang="en-US" sz="800" smtClean="0">
                <a:solidFill>
                  <a:schemeClr val="bg2"/>
                </a:solidFill>
              </a:rPr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8AE6BB-8739-4DD1-BDA9-1400101C9E3D}"/>
              </a:ext>
            </a:extLst>
          </p:cNvPr>
          <p:cNvSpPr/>
          <p:nvPr userDrawn="1"/>
        </p:nvSpPr>
        <p:spPr bwMode="auto">
          <a:xfrm>
            <a:off x="0" y="5079289"/>
            <a:ext cx="9144000" cy="64211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B814F1-B274-7445-8585-EFF7094CDDD3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1" y="4592906"/>
            <a:ext cx="1840970" cy="4172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9C05C3-CC2E-4F20-80D8-D17751C97090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" y="4626298"/>
            <a:ext cx="1690687" cy="3722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42" r:id="rId3"/>
    <p:sldLayoutId id="2147483743" r:id="rId4"/>
    <p:sldLayoutId id="2147483730" r:id="rId5"/>
    <p:sldLayoutId id="2147483711" r:id="rId6"/>
    <p:sldLayoutId id="2147483729" r:id="rId7"/>
    <p:sldLayoutId id="2147483700" r:id="rId8"/>
    <p:sldLayoutId id="2147483701" r:id="rId9"/>
    <p:sldLayoutId id="2147483735" r:id="rId10"/>
    <p:sldLayoutId id="2147483734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14" r:id="rId18"/>
    <p:sldLayoutId id="2147483715" r:id="rId19"/>
    <p:sldLayoutId id="2147483716" r:id="rId20"/>
    <p:sldLayoutId id="2147483707" r:id="rId21"/>
    <p:sldLayoutId id="2147483687" r:id="rId22"/>
    <p:sldLayoutId id="2147483688" r:id="rId23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DBA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9pPr>
    </p:titleStyle>
    <p:bodyStyle>
      <a:lvl1pPr marL="228600" indent="-228600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Char char="–"/>
        <a:defRPr sz="1400">
          <a:solidFill>
            <a:schemeClr val="tx1"/>
          </a:solidFill>
          <a:latin typeface="+mn-lt"/>
          <a:ea typeface="+mn-ea"/>
        </a:defRPr>
      </a:lvl2pPr>
      <a:lvl3pPr marL="739775" indent="-228600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+mn-ea"/>
        </a:defRPr>
      </a:lvl3pPr>
      <a:lvl4pPr marL="968375" indent="-225425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Font typeface="Wingdings" pitchFamily="2" charset="2"/>
        <a:buChar char=""/>
        <a:defRPr sz="1400">
          <a:solidFill>
            <a:schemeClr val="tx1"/>
          </a:solidFill>
          <a:latin typeface="+mn-lt"/>
          <a:ea typeface="+mn-ea"/>
        </a:defRPr>
      </a:lvl4pPr>
      <a:lvl5pPr marL="1196975" indent="-231775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Font typeface="Arial" pitchFamily="34" charset="0"/>
        <a:buChar char="-"/>
        <a:defRPr sz="1400">
          <a:solidFill>
            <a:schemeClr val="tx1"/>
          </a:solidFill>
          <a:latin typeface="+mn-lt"/>
          <a:ea typeface="+mn-ea"/>
        </a:defRPr>
      </a:lvl5pPr>
      <a:lvl6pPr marL="2057400" indent="-23177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514600" indent="-23177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2971800" indent="-23177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429000" indent="-23177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www.fema.gov/press-release/20210401/fema-updates-its-flood-insurance-rating-methodology-deliver-more-equitable" TargetMode="External"/><Relationship Id="rId7" Type="http://schemas.openxmlformats.org/officeDocument/2006/relationships/hyperlink" Target="https://www.fema.gov/sites/default/files/documents/fema_rr-2.0-equity-action_0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fema.gov/sites/default/files/documents/fema_risk-rating-2.0-methodology-data-sources_4-21.pdf" TargetMode="External"/><Relationship Id="rId5" Type="http://schemas.openxmlformats.org/officeDocument/2006/relationships/hyperlink" Target="https://www.fema.gov/flood-insurance/work-with-nfip/risk-rating" TargetMode="External"/><Relationship Id="rId4" Type="http://schemas.openxmlformats.org/officeDocument/2006/relationships/hyperlink" Target="https://www.fema.gov/flood-insurance/work-with-nfip/risk-rating/profile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95AA9A-7010-4E52-B730-83F1527BB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50" y="133350"/>
            <a:ext cx="92583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01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F0BF4B0-621D-44AB-979A-C5CD60754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Rating 2.0 Resources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D07B45-C858-4DCE-8C42-EDA352529975}"/>
              </a:ext>
            </a:extLst>
          </p:cNvPr>
          <p:cNvSpPr/>
          <p:nvPr/>
        </p:nvSpPr>
        <p:spPr>
          <a:xfrm>
            <a:off x="381000" y="893504"/>
            <a:ext cx="6477000" cy="17543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b="1" dirty="0">
                <a:hlinkClick r:id="rId3"/>
              </a:rPr>
              <a:t>FEMA Risk Rating 2.0 Press Release</a:t>
            </a:r>
            <a:endParaRPr lang="en-US" sz="1400" b="1" dirty="0">
              <a:hlinkClick r:id="rId4"/>
            </a:endParaRPr>
          </a:p>
          <a:p>
            <a:endParaRPr lang="en-US" sz="1400" b="1" dirty="0">
              <a:hlinkClick r:id="rId4"/>
            </a:endParaRPr>
          </a:p>
          <a:p>
            <a:r>
              <a:rPr lang="en-US" sz="1400" b="1" dirty="0">
                <a:hlinkClick r:id="rId5"/>
              </a:rPr>
              <a:t>Risk Rating 2.0: Equity in Action </a:t>
            </a:r>
            <a:r>
              <a:rPr lang="en-US" sz="1400" b="1" dirty="0"/>
              <a:t>(FEMA Risk Rating 2.0 Site)</a:t>
            </a:r>
          </a:p>
          <a:p>
            <a:endParaRPr lang="en-US" sz="1400" b="1" dirty="0"/>
          </a:p>
          <a:p>
            <a:r>
              <a:rPr lang="en-US" sz="1400" b="1" dirty="0">
                <a:hlinkClick r:id="rId4"/>
              </a:rPr>
              <a:t>Risk Rating 2.0 State Profiles</a:t>
            </a:r>
            <a:endParaRPr lang="en-US" sz="1400" b="1" dirty="0"/>
          </a:p>
          <a:p>
            <a:endParaRPr lang="en-US" sz="1400" b="1" dirty="0"/>
          </a:p>
          <a:p>
            <a:r>
              <a:rPr lang="en-US" sz="1400" b="1" dirty="0">
                <a:hlinkClick r:id="rId6"/>
              </a:rPr>
              <a:t>Risk Rating 2.0 Methodology and Data Sources (April 16, 2021)</a:t>
            </a:r>
            <a:endParaRPr lang="en-US" sz="1400" b="1" dirty="0"/>
          </a:p>
          <a:p>
            <a:endParaRPr lang="en-US" sz="1600" b="1" dirty="0"/>
          </a:p>
        </p:txBody>
      </p:sp>
      <p:pic>
        <p:nvPicPr>
          <p:cNvPr id="4098" name="Picture 2" descr="Graphic displaying Risk Rating 2.0 National Rate">
            <a:hlinkClick r:id="rId7"/>
            <a:extLst>
              <a:ext uri="{FF2B5EF4-FFF2-40B4-BE49-F238E27FC236}">
                <a16:creationId xmlns:a16="http://schemas.microsoft.com/office/drawing/2014/main" id="{32D66730-6DDA-46BF-89C6-0D1BAD6E6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19350"/>
            <a:ext cx="4724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97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F0BF4B0-621D-44AB-979A-C5CD6075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26" y="194054"/>
            <a:ext cx="8408457" cy="390525"/>
          </a:xfrm>
        </p:spPr>
        <p:txBody>
          <a:bodyPr/>
          <a:lstStyle/>
          <a:p>
            <a:r>
              <a:rPr lang="en-US" dirty="0"/>
              <a:t>What is Not Changing?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F2FD18-D66D-4430-8E93-5A3762648A43}"/>
              </a:ext>
            </a:extLst>
          </p:cNvPr>
          <p:cNvSpPr/>
          <p:nvPr/>
        </p:nvSpPr>
        <p:spPr>
          <a:xfrm>
            <a:off x="391019" y="1504950"/>
            <a:ext cx="6619381" cy="25912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lvl="0" indent="-1714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Existing Policies will not increase more than 18% per year</a:t>
            </a:r>
          </a:p>
          <a:p>
            <a:pPr marL="171450" lvl="0" indent="-1714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FIRMs will persist for Mandatory Purchase and Floodplain Management</a:t>
            </a:r>
          </a:p>
          <a:p>
            <a:pPr marL="171450" lvl="0" indent="-1714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Some Features (Pre-FIRM Subsidized Premium Discounts, Policy Assignment, CRS Rating System)</a:t>
            </a:r>
          </a:p>
          <a:p>
            <a:pPr marL="171450" lvl="0" indent="-1714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en-US" sz="1100" dirty="0"/>
          </a:p>
          <a:p>
            <a:pPr marL="171450" lvl="0" indent="-1714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en-US" sz="1100" dirty="0"/>
          </a:p>
          <a:p>
            <a:pPr marL="171450" lvl="0" indent="-1714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en-US" sz="1100" dirty="0"/>
          </a:p>
          <a:p>
            <a:pPr marL="171450" lvl="0" indent="-1714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en-US" sz="11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86E560-45C7-4B3B-BBA2-68E3807E4BD8}"/>
              </a:ext>
            </a:extLst>
          </p:cNvPr>
          <p:cNvSpPr/>
          <p:nvPr/>
        </p:nvSpPr>
        <p:spPr>
          <a:xfrm>
            <a:off x="366713" y="1827757"/>
            <a:ext cx="4039183" cy="490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lvl="0" indent="-1714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en-US" sz="1100" dirty="0"/>
          </a:p>
          <a:p>
            <a:pPr marL="171450" lvl="0" indent="-1714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64361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F0BF4B0-621D-44AB-979A-C5CD6075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26" y="194054"/>
            <a:ext cx="8408457" cy="390525"/>
          </a:xfrm>
        </p:spPr>
        <p:txBody>
          <a:bodyPr/>
          <a:lstStyle/>
          <a:p>
            <a:r>
              <a:rPr lang="en-US" dirty="0"/>
              <a:t>What is Changing?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F2FD18-D66D-4430-8E93-5A3762648A43}"/>
              </a:ext>
            </a:extLst>
          </p:cNvPr>
          <p:cNvSpPr/>
          <p:nvPr/>
        </p:nvSpPr>
        <p:spPr>
          <a:xfrm>
            <a:off x="381026" y="819150"/>
            <a:ext cx="7609981" cy="49888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lvl="0" indent="-1714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1400" dirty="0"/>
              <a:t>Rate tables will not be available, as the rating engine is an algorithm</a:t>
            </a:r>
          </a:p>
          <a:p>
            <a:pPr marL="171450" lvl="0" indent="-1714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1400" dirty="0"/>
              <a:t>More Flood Risk Variables (flood type, flood frequency, elevation, cost to rebuild, elevation)</a:t>
            </a:r>
          </a:p>
          <a:p>
            <a:pPr marL="171450" lvl="0" indent="-1714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1400" dirty="0"/>
              <a:t>Higher Value Homes will see an increase in an effort to equitably distribute premiums across all policyholders.</a:t>
            </a:r>
          </a:p>
          <a:p>
            <a:pPr marL="171450" lvl="0" indent="-1714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1400" dirty="0"/>
              <a:t>Fewer foundation types</a:t>
            </a:r>
          </a:p>
          <a:p>
            <a:pPr marL="171450" lvl="0" indent="-1714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1400" dirty="0"/>
              <a:t>All policies will be elevation rated</a:t>
            </a:r>
          </a:p>
          <a:p>
            <a:pPr marL="628650" lvl="1" indent="-1714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1400" dirty="0"/>
              <a:t>Informed assumptions without Elevation Certificate</a:t>
            </a:r>
          </a:p>
          <a:p>
            <a:pPr marL="628650" lvl="1" indent="-1714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1400" dirty="0"/>
              <a:t>Elevation Certificates (No longer required for rating).</a:t>
            </a:r>
          </a:p>
          <a:p>
            <a:pPr marL="171450" indent="-1714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1400" dirty="0"/>
              <a:t>PRP, MPPP and SFR policies all being retired.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br>
              <a:rPr lang="en-US" sz="1050" dirty="0"/>
            </a:br>
            <a:r>
              <a:rPr lang="en-US" sz="900" dirty="0"/>
              <a:t>This information is for general purposes only and is not intended to provide individualized legal or regulatory advice. It is not intended to be a substitute for any FEMA publications. 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endParaRPr lang="en-US" sz="1400" dirty="0"/>
          </a:p>
          <a:p>
            <a:pPr marL="171450" lvl="0" indent="-1714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en-US" sz="1100" dirty="0"/>
          </a:p>
          <a:p>
            <a:pPr marL="171450" lvl="0" indent="-1714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en-US" sz="1100" dirty="0"/>
          </a:p>
          <a:p>
            <a:pPr marL="171450" lvl="0" indent="-1714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en-US" sz="11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86E560-45C7-4B3B-BBA2-68E3807E4BD8}"/>
              </a:ext>
            </a:extLst>
          </p:cNvPr>
          <p:cNvSpPr/>
          <p:nvPr/>
        </p:nvSpPr>
        <p:spPr>
          <a:xfrm>
            <a:off x="-2819400" y="514350"/>
            <a:ext cx="4039183" cy="490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lvl="0" indent="-1714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en-US" sz="1100" dirty="0"/>
          </a:p>
          <a:p>
            <a:pPr marL="171450" lvl="0" indent="-1714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429040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3715eaf6c23f6c8489f96a1451b708d4f2b9d72"/>
</p:tagLst>
</file>

<file path=ppt/theme/theme1.xml><?xml version="1.0" encoding="utf-8"?>
<a:theme xmlns:a="http://schemas.openxmlformats.org/drawingml/2006/main" name="Aon-ppt-guide-Screen-16x9">
  <a:themeElements>
    <a:clrScheme name="Aon Color Scheme 2014">
      <a:dk1>
        <a:srgbClr val="000000"/>
      </a:dk1>
      <a:lt1>
        <a:srgbClr val="FFFFFF"/>
      </a:lt1>
      <a:dk2>
        <a:srgbClr val="E11B22"/>
      </a:dk2>
      <a:lt2>
        <a:srgbClr val="4D4F53"/>
      </a:lt2>
      <a:accent1>
        <a:srgbClr val="F0AB00"/>
      </a:accent1>
      <a:accent2>
        <a:srgbClr val="7AB800"/>
      </a:accent2>
      <a:accent3>
        <a:srgbClr val="5EB6E4"/>
      </a:accent3>
      <a:accent4>
        <a:srgbClr val="0039A6"/>
      </a:accent4>
      <a:accent5>
        <a:srgbClr val="6E267B"/>
      </a:accent5>
      <a:accent6>
        <a:srgbClr val="D3CD8B"/>
      </a:accent6>
      <a:hlink>
        <a:srgbClr val="E11B22"/>
      </a:hlink>
      <a:folHlink>
        <a:srgbClr val="E11B22"/>
      </a:folHlink>
    </a:clrScheme>
    <a:fontScheme name="Aon_PowerPoint_Template_NoImage-3-0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Arial" charset="0"/>
            <a:ea typeface="ＭＳ Ｐゴシック" pitchFamily="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08" charset="-128"/>
          </a:defRPr>
        </a:defPPr>
      </a:lstStyle>
    </a:lnDef>
  </a:objectDefaults>
  <a:extraClrSchemeLst>
    <a:extraClrScheme>
      <a:clrScheme name="Aon_PowerPoint_Template_NoImage-3-0 1">
        <a:dk1>
          <a:srgbClr val="000000"/>
        </a:dk1>
        <a:lt1>
          <a:srgbClr val="FFFFFF"/>
        </a:lt1>
        <a:dk2>
          <a:srgbClr val="5EB6E4"/>
        </a:dk2>
        <a:lt2>
          <a:srgbClr val="4D4F53"/>
        </a:lt2>
        <a:accent1>
          <a:srgbClr val="C9CAC8"/>
        </a:accent1>
        <a:accent2>
          <a:srgbClr val="7AB800"/>
        </a:accent2>
        <a:accent3>
          <a:srgbClr val="FFFFFF"/>
        </a:accent3>
        <a:accent4>
          <a:srgbClr val="000000"/>
        </a:accent4>
        <a:accent5>
          <a:srgbClr val="E1E1E0"/>
        </a:accent5>
        <a:accent6>
          <a:srgbClr val="6EA600"/>
        </a:accent6>
        <a:hlink>
          <a:srgbClr val="F0AB00"/>
        </a:hlink>
        <a:folHlink>
          <a:srgbClr val="D3CD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BF4F9E61-2984-4D6F-A143-F437F1B8970D}" vid="{AC95641A-96E6-4B89-88BD-30E344BCE58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753BC9CD78248B46D27F374611726" ma:contentTypeVersion="12" ma:contentTypeDescription="Create a new document." ma:contentTypeScope="" ma:versionID="1ecdcab5234ed748b87546a5fbf18833">
  <xsd:schema xmlns:xsd="http://www.w3.org/2001/XMLSchema" xmlns:xs="http://www.w3.org/2001/XMLSchema" xmlns:p="http://schemas.microsoft.com/office/2006/metadata/properties" xmlns:ns2="a421175f-c25c-4005-b493-513e67661e63" xmlns:ns3="451c04b0-3c34-4055-84ce-22a016ed9a20" targetNamespace="http://schemas.microsoft.com/office/2006/metadata/properties" ma:root="true" ma:fieldsID="5cc9cb12d769f99d1b8be62e00d19515" ns2:_="" ns3:_="">
    <xsd:import namespace="a421175f-c25c-4005-b493-513e67661e63"/>
    <xsd:import namespace="451c04b0-3c34-4055-84ce-22a016ed9a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21175f-c25c-4005-b493-513e67661e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1c04b0-3c34-4055-84ce-22a016ed9a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ADBA31-4652-4922-82D0-7E034E6791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9588EF-B0E9-43F9-8835-50EE9B6560B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E8442FC-8956-497C-961D-01E4436846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21175f-c25c-4005-b493-513e67661e63"/>
    <ds:schemaRef ds:uri="451c04b0-3c34-4055-84ce-22a016ed9a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22056</TotalTime>
  <Words>214</Words>
  <Application>Microsoft Office PowerPoint</Application>
  <PresentationFormat>On-screen Show (16:9)</PresentationFormat>
  <Paragraphs>29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Prelo Slab Medium</vt:lpstr>
      <vt:lpstr>Wingdings</vt:lpstr>
      <vt:lpstr>Aon-ppt-guide-Screen-16x9</vt:lpstr>
      <vt:lpstr>PowerPoint Presentation</vt:lpstr>
      <vt:lpstr>Risk Rating 2.0 Resources</vt:lpstr>
      <vt:lpstr>What is Not Changing?</vt:lpstr>
      <vt:lpstr>What is Changing?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Prasanth C G</dc:creator>
  <cp:keywords/>
  <dc:description/>
  <cp:lastModifiedBy>Diane</cp:lastModifiedBy>
  <cp:revision>251</cp:revision>
  <cp:lastPrinted>2020-12-15T18:09:29Z</cp:lastPrinted>
  <dcterms:created xsi:type="dcterms:W3CDTF">2020-04-08T11:36:20Z</dcterms:created>
  <dcterms:modified xsi:type="dcterms:W3CDTF">2021-08-23T13:26:59Z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0x010100858753BC9CD78248B46D27F374611726</vt:lpwstr>
  </property>
</Properties>
</file>